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65" r:id="rId5"/>
    <p:sldId id="266" r:id="rId6"/>
    <p:sldId id="260" r:id="rId7"/>
    <p:sldId id="258" r:id="rId8"/>
    <p:sldId id="262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Šviesus stilius 3 – paryškinima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3518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971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26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623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0372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77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970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363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1780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5058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2231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2138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93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2832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8178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dirty="0" smtClean="0"/>
              <a:t>Spustelėkite </a:t>
            </a:r>
            <a:r>
              <a:rPr lang="lt-LT" dirty="0" err="1" smtClean="0"/>
              <a:t>piktogr</a:t>
            </a:r>
            <a:r>
              <a:rPr lang="lt-LT" dirty="0" smtClean="0"/>
              <a:t>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6FC0-3415-44AB-9DF8-102F11D567E3}" type="datetimeFigureOut">
              <a:rPr lang="lt-LT" smtClean="0"/>
              <a:t>2016-02-20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C066A7-1389-4CFB-9CAB-B58A8F50C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43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86FC0-3415-44AB-9DF8-102F11D567E3}" type="datetimeFigureOut">
              <a:rPr lang="lt-LT" smtClean="0"/>
              <a:t>2016-02-20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C066A7-1389-4CFB-9CAB-B58A8F50C4A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8851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877613" y="251460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lt-LT" sz="5300" dirty="0">
                <a:solidFill>
                  <a:schemeClr val="tx1"/>
                </a:solidFill>
                <a:latin typeface="Aistika" panose="02020603050405020304" pitchFamily="18" charset="0"/>
              </a:rPr>
              <a:t>VŠĮ Dargužių amatų centro vadovo</a:t>
            </a:r>
            <a:br>
              <a:rPr lang="lt-LT" sz="5300" dirty="0">
                <a:solidFill>
                  <a:schemeClr val="tx1"/>
                </a:solidFill>
                <a:latin typeface="Aistika" panose="02020603050405020304" pitchFamily="18" charset="0"/>
              </a:rPr>
            </a:br>
            <a:r>
              <a:rPr lang="lt-LT" sz="5300" dirty="0">
                <a:solidFill>
                  <a:schemeClr val="tx1"/>
                </a:solidFill>
                <a:latin typeface="Aistika" panose="02020603050405020304" pitchFamily="18" charset="0"/>
              </a:rPr>
              <a:t>2015 metų</a:t>
            </a:r>
            <a:br>
              <a:rPr lang="lt-LT" sz="5300" dirty="0">
                <a:solidFill>
                  <a:schemeClr val="tx1"/>
                </a:solidFill>
                <a:latin typeface="Aistika" panose="02020603050405020304" pitchFamily="18" charset="0"/>
              </a:rPr>
            </a:br>
            <a:r>
              <a:rPr lang="lt-LT" sz="5400" dirty="0">
                <a:solidFill>
                  <a:schemeClr val="tx1"/>
                </a:solidFill>
                <a:latin typeface="Aistika" panose="02020603050405020304" pitchFamily="18" charset="0"/>
              </a:rPr>
              <a:t>VEIKLOS ATASKAITA</a:t>
            </a:r>
            <a:br>
              <a:rPr lang="lt-LT" sz="5400" dirty="0">
                <a:solidFill>
                  <a:schemeClr val="tx1"/>
                </a:solidFill>
                <a:latin typeface="Aistika" panose="02020603050405020304" pitchFamily="18" charset="0"/>
              </a:rPr>
            </a:br>
            <a:endParaRPr lang="lt-LT" sz="5400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02346" y="5254579"/>
            <a:ext cx="10065932" cy="1068948"/>
          </a:xfrm>
        </p:spPr>
        <p:txBody>
          <a:bodyPr>
            <a:normAutofit/>
          </a:bodyPr>
          <a:lstStyle/>
          <a:p>
            <a:pPr algn="ctr"/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Dargužiai</a:t>
            </a:r>
          </a:p>
          <a:p>
            <a:pPr algn="ctr"/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2016m.</a:t>
            </a:r>
            <a:endParaRPr lang="lt-LT" sz="2000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92925" y="67098"/>
            <a:ext cx="8911687" cy="65411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Dargu</a:t>
            </a:r>
            <a:r>
              <a:rPr lang="lt-LT" sz="40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žių amatų centro skrajutės</a:t>
            </a:r>
            <a:endParaRPr lang="lt-LT" sz="4000" b="1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074078"/>
            <a:ext cx="3843614" cy="2720657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1" y="1074077"/>
            <a:ext cx="3843613" cy="272065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4031687"/>
            <a:ext cx="3867598" cy="2727316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1" y="4031687"/>
            <a:ext cx="3843613" cy="27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61860" y="250442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Ačiū už dėmesį</a:t>
            </a:r>
            <a:r>
              <a:rPr lang="en-US" sz="72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!</a:t>
            </a:r>
            <a:endParaRPr lang="lt-LT" sz="7200" b="1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194957" cy="976312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Įstaigos pristatymas</a:t>
            </a:r>
            <a:endParaRPr lang="lt-LT" sz="4000" b="1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69" y="2172020"/>
            <a:ext cx="5181600" cy="2635727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479182" y="1803042"/>
            <a:ext cx="3921617" cy="4790941"/>
          </a:xfrm>
        </p:spPr>
        <p:txBody>
          <a:bodyPr>
            <a:noAutofit/>
          </a:bodyPr>
          <a:lstStyle/>
          <a:p>
            <a:r>
              <a:rPr lang="lt-LT" sz="18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Dargužių amatų centras vykdo šias veiklas: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800" dirty="0" smtClean="0">
                <a:solidFill>
                  <a:schemeClr val="tx1"/>
                </a:solidFill>
                <a:latin typeface="Aistika" panose="02020603050405020304" pitchFamily="18" charset="0"/>
              </a:rPr>
              <a:t>nuolatines ekspozicijas </a:t>
            </a:r>
            <a:r>
              <a:rPr lang="lt-LT" sz="1800" dirty="0">
                <a:solidFill>
                  <a:schemeClr val="tx1"/>
                </a:solidFill>
                <a:latin typeface="Aistika" panose="02020603050405020304" pitchFamily="18" charset="0"/>
              </a:rPr>
              <a:t>ir </a:t>
            </a:r>
            <a:r>
              <a:rPr lang="lt-LT" sz="1800" dirty="0" smtClean="0">
                <a:solidFill>
                  <a:schemeClr val="tx1"/>
                </a:solidFill>
                <a:latin typeface="Aistika" panose="02020603050405020304" pitchFamily="18" charset="0"/>
              </a:rPr>
              <a:t>parodas</a:t>
            </a:r>
            <a:r>
              <a:rPr lang="lt-LT" sz="1800" dirty="0">
                <a:solidFill>
                  <a:schemeClr val="tx1"/>
                </a:solidFill>
                <a:latin typeface="Aistika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800" dirty="0" smtClean="0">
                <a:solidFill>
                  <a:schemeClr val="tx1"/>
                </a:solidFill>
                <a:latin typeface="Aistika" panose="02020603050405020304" pitchFamily="18" charset="0"/>
              </a:rPr>
              <a:t>edukacijas</a:t>
            </a:r>
            <a:r>
              <a:rPr lang="lt-LT" sz="1800" dirty="0">
                <a:solidFill>
                  <a:schemeClr val="tx1"/>
                </a:solidFill>
                <a:latin typeface="Aistika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800" dirty="0" smtClean="0">
                <a:solidFill>
                  <a:schemeClr val="tx1"/>
                </a:solidFill>
                <a:latin typeface="Aistika" panose="02020603050405020304" pitchFamily="18" charset="0"/>
              </a:rPr>
              <a:t>neformalųjį švietimą, </a:t>
            </a:r>
            <a:endParaRPr lang="lt-LT" sz="1800" dirty="0">
              <a:solidFill>
                <a:schemeClr val="tx1"/>
              </a:solidFill>
              <a:latin typeface="Aistika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800" dirty="0" smtClean="0">
                <a:solidFill>
                  <a:schemeClr val="tx1"/>
                </a:solidFill>
                <a:latin typeface="Aistika" panose="02020603050405020304" pitchFamily="18" charset="0"/>
              </a:rPr>
              <a:t>amatų </a:t>
            </a:r>
            <a:r>
              <a:rPr lang="lt-LT" sz="1800" dirty="0" smtClean="0">
                <a:solidFill>
                  <a:schemeClr val="tx1"/>
                </a:solidFill>
                <a:latin typeface="Aistika" panose="02020603050405020304" pitchFamily="18" charset="0"/>
              </a:rPr>
              <a:t>mokymą,</a:t>
            </a:r>
            <a:endParaRPr lang="lt-LT" sz="1800" dirty="0">
              <a:solidFill>
                <a:schemeClr val="tx1"/>
              </a:solidFill>
              <a:latin typeface="Aistika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800" dirty="0" smtClean="0">
                <a:solidFill>
                  <a:schemeClr val="tx1"/>
                </a:solidFill>
                <a:latin typeface="Aistika" panose="02020603050405020304" pitchFamily="18" charset="0"/>
              </a:rPr>
              <a:t>amatų </a:t>
            </a:r>
            <a:r>
              <a:rPr lang="lt-LT" sz="1800" dirty="0" smtClean="0">
                <a:solidFill>
                  <a:schemeClr val="tx1"/>
                </a:solidFill>
                <a:latin typeface="Aistika" panose="02020603050405020304" pitchFamily="18" charset="0"/>
              </a:rPr>
              <a:t>pristatymą,</a:t>
            </a:r>
            <a:endParaRPr lang="lt-LT" sz="1800" dirty="0">
              <a:solidFill>
                <a:schemeClr val="tx1"/>
              </a:solidFill>
              <a:latin typeface="Aistika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800" dirty="0" smtClean="0">
                <a:solidFill>
                  <a:schemeClr val="tx1"/>
                </a:solidFill>
                <a:latin typeface="Aistika" panose="02020603050405020304" pitchFamily="18" charset="0"/>
              </a:rPr>
              <a:t>kalendorines šventes</a:t>
            </a:r>
            <a:r>
              <a:rPr lang="lt-LT" sz="1800" dirty="0">
                <a:solidFill>
                  <a:schemeClr val="tx1"/>
                </a:solidFill>
                <a:latin typeface="Aistika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800" dirty="0" smtClean="0">
                <a:solidFill>
                  <a:schemeClr val="tx1"/>
                </a:solidFill>
                <a:latin typeface="Aistika" panose="02020603050405020304" pitchFamily="18" charset="0"/>
              </a:rPr>
              <a:t>amatininkų </a:t>
            </a:r>
            <a:r>
              <a:rPr lang="lt-LT" sz="1800" dirty="0" smtClean="0">
                <a:solidFill>
                  <a:schemeClr val="tx1"/>
                </a:solidFill>
                <a:latin typeface="Aistika" panose="02020603050405020304" pitchFamily="18" charset="0"/>
              </a:rPr>
              <a:t>konsultavimą.</a:t>
            </a:r>
            <a:endParaRPr lang="lt-LT" sz="1800" dirty="0">
              <a:solidFill>
                <a:schemeClr val="tx1"/>
              </a:solidFill>
              <a:latin typeface="Aistika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600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104082" y="1044071"/>
            <a:ext cx="8915400" cy="493712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Įstaigos </a:t>
            </a:r>
            <a:r>
              <a:rPr lang="lt-LT" sz="40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darbuotojai</a:t>
            </a:r>
            <a:endParaRPr lang="lt-LT" sz="4000" b="1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43934"/>
              </p:ext>
            </p:extLst>
          </p:nvPr>
        </p:nvGraphicFramePr>
        <p:xfrm>
          <a:off x="2897742" y="2373341"/>
          <a:ext cx="7328079" cy="156218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269531"/>
                <a:gridCol w="1191630"/>
                <a:gridCol w="1222747"/>
                <a:gridCol w="1252162"/>
                <a:gridCol w="1218890"/>
                <a:gridCol w="1173119"/>
              </a:tblGrid>
              <a:tr h="31243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Vadovas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Finansininkė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Gidas - ekspertas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9373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Etatų skaičius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Darbuotojų skaičius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Etatų skaičius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Darbuotojų skaičius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Etatų skaičius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 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Darbuotojų skaičius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3124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1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1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0,5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1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0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kern="50" dirty="0">
                          <a:solidFill>
                            <a:schemeClr val="tx1"/>
                          </a:solidFill>
                          <a:effectLst/>
                          <a:latin typeface="Aistika" panose="02020603050405020304" pitchFamily="18" charset="0"/>
                        </a:rPr>
                        <a:t>0</a:t>
                      </a:r>
                      <a:endParaRPr lang="lt-LT" sz="1400" kern="50" dirty="0">
                        <a:solidFill>
                          <a:schemeClr val="tx1"/>
                        </a:solidFill>
                        <a:effectLst/>
                        <a:latin typeface="Aistika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6833" y="-20706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Įstaigos darbuotojai</a:t>
            </a:r>
            <a:endParaRPr kumimoji="0" lang="lt-LT" altLang="lt-LT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Finansavimas, jo šaltiniai, turtas</a:t>
            </a:r>
            <a:endParaRPr kumimoji="0" lang="lt-LT" alt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Finansavimas ir jo šaltiniai</a:t>
            </a:r>
            <a:endParaRPr lang="lt-LT" sz="4000" b="1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050" y="1905000"/>
            <a:ext cx="7289435" cy="41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808591" cy="976312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Nuomojamas turtas</a:t>
            </a:r>
            <a:endParaRPr lang="lt-LT" sz="4400" b="1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half" idx="2"/>
          </p:nvPr>
        </p:nvSpPr>
        <p:spPr>
          <a:xfrm>
            <a:off x="2589211" y="2049373"/>
            <a:ext cx="8808591" cy="42624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Pastato dalis - 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253,86 </a:t>
            </a:r>
            <a:r>
              <a:rPr lang="lt-LT" sz="2400" dirty="0" err="1">
                <a:solidFill>
                  <a:schemeClr val="tx1"/>
                </a:solidFill>
                <a:latin typeface="Aistika" panose="02020603050405020304" pitchFamily="18" charset="0"/>
              </a:rPr>
              <a:t>kv.m</a:t>
            </a: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Įrenginiai 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– </a:t>
            </a: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3070,91 </a:t>
            </a:r>
            <a:r>
              <a:rPr lang="lt-LT" sz="2400" dirty="0" err="1" smtClean="0">
                <a:solidFill>
                  <a:schemeClr val="tx1"/>
                </a:solidFill>
                <a:latin typeface="Aistika" panose="02020603050405020304" pitchFamily="18" charset="0"/>
              </a:rPr>
              <a:t>Eur</a:t>
            </a: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.</a:t>
            </a:r>
            <a:endParaRPr lang="lt-LT" sz="2400" dirty="0">
              <a:solidFill>
                <a:schemeClr val="tx1"/>
              </a:solidFill>
              <a:latin typeface="Aistika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Kompiuterinė įranga – 1398,96 </a:t>
            </a:r>
            <a:r>
              <a:rPr lang="lt-LT" sz="2400" dirty="0" err="1">
                <a:solidFill>
                  <a:schemeClr val="tx1"/>
                </a:solidFill>
                <a:latin typeface="Aistika" panose="02020603050405020304" pitchFamily="18" charset="0"/>
              </a:rPr>
              <a:t>Eur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Biuro įranga – 616,60 </a:t>
            </a:r>
            <a:r>
              <a:rPr lang="lt-LT" sz="2400" dirty="0" err="1">
                <a:solidFill>
                  <a:schemeClr val="tx1"/>
                </a:solidFill>
                <a:latin typeface="Aistika" panose="02020603050405020304" pitchFamily="18" charset="0"/>
              </a:rPr>
              <a:t>Eur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Baldai – 1263,10 </a:t>
            </a:r>
            <a:r>
              <a:rPr lang="lt-LT" sz="2400" dirty="0" err="1">
                <a:solidFill>
                  <a:schemeClr val="tx1"/>
                </a:solidFill>
                <a:latin typeface="Aistika" panose="02020603050405020304" pitchFamily="18" charset="0"/>
              </a:rPr>
              <a:t>Eur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Kitas turtas – 2476,89 </a:t>
            </a:r>
            <a:r>
              <a:rPr lang="lt-LT" sz="2400" dirty="0" err="1">
                <a:solidFill>
                  <a:schemeClr val="tx1"/>
                </a:solidFill>
                <a:latin typeface="Aistika" panose="02020603050405020304" pitchFamily="18" charset="0"/>
              </a:rPr>
              <a:t>Eur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.</a:t>
            </a:r>
          </a:p>
          <a:p>
            <a:endParaRPr lang="lt-LT" sz="2400" dirty="0" smtClean="0">
              <a:solidFill>
                <a:schemeClr val="tx1"/>
              </a:solidFill>
              <a:latin typeface="Aistika" panose="02020603050405020304" pitchFamily="18" charset="0"/>
            </a:endParaRPr>
          </a:p>
          <a:p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Nuosavo 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ilgalaikio turto įstaiga neturi.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717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76322" y="327960"/>
            <a:ext cx="8915400" cy="1295431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>
                <a:solidFill>
                  <a:schemeClr val="tx1"/>
                </a:solidFill>
                <a:latin typeface="Aistika" panose="02020603050405020304" pitchFamily="18" charset="0"/>
              </a:rPr>
              <a:t>Dargužių amatų centro </a:t>
            </a:r>
            <a:r>
              <a:rPr lang="lt-LT" sz="40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tikslai</a:t>
            </a:r>
            <a:r>
              <a:rPr lang="lt-LT" sz="4000" b="1" dirty="0">
                <a:solidFill>
                  <a:schemeClr val="tx1"/>
                </a:solidFill>
                <a:latin typeface="Aistika" panose="02020603050405020304" pitchFamily="18" charset="0"/>
              </a:rPr>
              <a:t/>
            </a:r>
            <a:br>
              <a:rPr lang="lt-LT" sz="4000" b="1" dirty="0">
                <a:solidFill>
                  <a:schemeClr val="tx1"/>
                </a:solidFill>
                <a:latin typeface="Aistika" panose="02020603050405020304" pitchFamily="18" charset="0"/>
              </a:rPr>
            </a:br>
            <a:endParaRPr lang="lt-LT" sz="4000" dirty="0">
              <a:latin typeface="Aistika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5688" y="1623391"/>
            <a:ext cx="2519319" cy="1892541"/>
          </a:xfrm>
          <a:prstGeom prst="rect">
            <a:avLst/>
          </a:prstGeo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589212" y="1519706"/>
            <a:ext cx="4300985" cy="499166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Suvienyti 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Varėnos rajono ir aplinkinių savivaldybių tautodailininkus ir </a:t>
            </a: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amatininkus siekiant 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išsaugoti Dzūkijos regiono kultūrinį </a:t>
            </a: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paveldą;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 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organizuoti  parodas, tradicinius </a:t>
            </a: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renginius;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 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plėtoti edukacinę/pažintinę </a:t>
            </a: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veiklas;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neformalusis 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jaunimo, suaugusiųjų </a:t>
            </a:r>
            <a:r>
              <a:rPr lang="lt-LT" sz="2400" dirty="0" smtClean="0">
                <a:solidFill>
                  <a:schemeClr val="tx1"/>
                </a:solidFill>
                <a:latin typeface="Aistika" panose="02020603050405020304" pitchFamily="18" charset="0"/>
              </a:rPr>
              <a:t>švietimas</a:t>
            </a:r>
            <a:r>
              <a:rPr lang="lt-LT" sz="2400" dirty="0">
                <a:solidFill>
                  <a:schemeClr val="tx1"/>
                </a:solidFill>
                <a:latin typeface="Aistika" panose="02020603050405020304" pitchFamily="18" charset="0"/>
              </a:rPr>
              <a:t>.</a:t>
            </a: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118" y="3307653"/>
            <a:ext cx="2579484" cy="1728660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88" y="4750760"/>
            <a:ext cx="2627166" cy="1760614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5118" y="214872"/>
            <a:ext cx="2395223" cy="17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021984" y="206062"/>
            <a:ext cx="9852338" cy="824248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>
                <a:solidFill>
                  <a:schemeClr val="tx1"/>
                </a:solidFill>
                <a:latin typeface="Aistika" panose="02020603050405020304" pitchFamily="18" charset="0"/>
              </a:rPr>
              <a:t>VŠĮ Dargužių amatų centro veikla ir </a:t>
            </a:r>
            <a:r>
              <a:rPr lang="lt-LT" sz="36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rezultatai</a:t>
            </a:r>
            <a:endParaRPr lang="lt-LT" sz="3600" b="1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5279" y="1500410"/>
            <a:ext cx="2131175" cy="2611608"/>
          </a:xfrm>
          <a:prstGeom prst="rect">
            <a:avLst/>
          </a:prstGeo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518379" y="1481519"/>
            <a:ext cx="4429774" cy="5260998"/>
          </a:xfrm>
        </p:spPr>
        <p:txBody>
          <a:bodyPr>
            <a:normAutofit/>
          </a:bodyPr>
          <a:lstStyle/>
          <a:p>
            <a:r>
              <a:rPr lang="lt-LT" sz="2000" b="1" dirty="0">
                <a:solidFill>
                  <a:schemeClr val="tx1"/>
                </a:solidFill>
                <a:latin typeface="Aistika" panose="02020603050405020304" pitchFamily="18" charset="0"/>
              </a:rPr>
              <a:t>Amatų centras savo veikla tikslingai siekė: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puoselėti </a:t>
            </a: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Dzūkijos regiono tradicinius amatus;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skatinti </a:t>
            </a: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Dzūkijos regiono tradicinių produktų gamybą, jų plėtrą bei realizavimą;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organizuoti </a:t>
            </a: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parodas, ekspozicijas;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mokyti </a:t>
            </a: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Dzūkijos regiono tradicinių amatų;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teikti </a:t>
            </a: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konsultacijas;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rengti </a:t>
            </a: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projektus, finansuojamus iš Lietuvos, Europos Sąjungos, kitų organizacijų,  fondų.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800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963" y="1884514"/>
            <a:ext cx="2340287" cy="175794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279" y="4496664"/>
            <a:ext cx="2131175" cy="1891257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583" y="4367875"/>
            <a:ext cx="2341667" cy="15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000" b="1" dirty="0">
                <a:solidFill>
                  <a:schemeClr val="tx1"/>
                </a:solidFill>
                <a:latin typeface="Aistika" panose="02020603050405020304" pitchFamily="18" charset="0"/>
              </a:rPr>
              <a:t>Veikla ir pajamų augimas atsispindi </a:t>
            </a:r>
            <a:r>
              <a:rPr lang="lt-LT" sz="40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diagramoje</a:t>
            </a:r>
            <a:r>
              <a:rPr lang="lt-LT" sz="4000" b="1" dirty="0">
                <a:solidFill>
                  <a:schemeClr val="tx1"/>
                </a:solidFill>
                <a:latin typeface="Aistika" panose="02020603050405020304" pitchFamily="18" charset="0"/>
              </a:rPr>
              <a:t/>
            </a:r>
            <a:br>
              <a:rPr lang="lt-LT" sz="4000" b="1" dirty="0">
                <a:solidFill>
                  <a:schemeClr val="tx1"/>
                </a:solidFill>
                <a:latin typeface="Aistika" panose="02020603050405020304" pitchFamily="18" charset="0"/>
              </a:rPr>
            </a:br>
            <a:endParaRPr lang="lt-LT" sz="4000" b="1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849" y="2246807"/>
            <a:ext cx="6802555" cy="42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89212" y="1733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tx1"/>
                </a:solidFill>
                <a:latin typeface="Aistika" panose="02020603050405020304" pitchFamily="18" charset="0"/>
              </a:rPr>
              <a:t>Bendradarbiavimas</a:t>
            </a:r>
            <a:endParaRPr lang="lt-LT" sz="4400" b="1" dirty="0">
              <a:solidFill>
                <a:schemeClr val="tx1"/>
              </a:solidFill>
              <a:latin typeface="Aistika" panose="02020603050405020304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idx="1"/>
          </p:nvPr>
        </p:nvSpPr>
        <p:spPr>
          <a:xfrm>
            <a:off x="2589212" y="1300765"/>
            <a:ext cx="8915400" cy="5409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b="1" dirty="0">
                <a:solidFill>
                  <a:schemeClr val="tx1"/>
                </a:solidFill>
                <a:latin typeface="Aistika" panose="02020603050405020304" pitchFamily="18" charset="0"/>
              </a:rPr>
              <a:t>VŠĮ Dargužių amatų centras veiklą vykdė bendradarbiaudamas su šiais tradicinių amatų meistrais:</a:t>
            </a:r>
          </a:p>
          <a:p>
            <a:pPr marL="0" indent="0">
              <a:buNone/>
            </a:pP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1.	Tapytoju Jonu Daniliausku.</a:t>
            </a:r>
          </a:p>
          <a:p>
            <a:pPr marL="0" indent="0">
              <a:buNone/>
            </a:pP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2.	Audėja Maryte Tareiliene.</a:t>
            </a:r>
          </a:p>
          <a:p>
            <a:pPr marL="0" indent="0">
              <a:buNone/>
            </a:pP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3.	Audėja Jadvyga Puziene.</a:t>
            </a:r>
          </a:p>
          <a:p>
            <a:pPr marL="0" indent="0">
              <a:buNone/>
            </a:pP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4.	Tautodailininku, bitininku, išradėju Jonu Jakaičiu.</a:t>
            </a:r>
          </a:p>
          <a:p>
            <a:pPr marL="0" indent="0">
              <a:buNone/>
            </a:pP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5.	Skulptoriumi, medžio drožėju Algirdu Juškevičiumi</a:t>
            </a:r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.</a:t>
            </a:r>
            <a:endParaRPr lang="lt-LT" sz="2000" dirty="0">
              <a:solidFill>
                <a:schemeClr val="tx1"/>
              </a:solidFill>
              <a:latin typeface="Aistika" panose="02020603050405020304" pitchFamily="18" charset="0"/>
            </a:endParaRPr>
          </a:p>
          <a:p>
            <a:pPr marL="0" indent="0">
              <a:buNone/>
            </a:pP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6.	Ūkininku Valdu Kavaliausku.</a:t>
            </a:r>
          </a:p>
          <a:p>
            <a:pPr marL="0" indent="0">
              <a:buNone/>
            </a:pP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7.	Žolininke Rasa Subačiene.</a:t>
            </a:r>
          </a:p>
          <a:p>
            <a:pPr marL="0" indent="0">
              <a:buNone/>
            </a:pP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8.	Duonos kepimo meistre </a:t>
            </a:r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Migle </a:t>
            </a: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Dalgedaite.</a:t>
            </a:r>
          </a:p>
          <a:p>
            <a:pPr marL="0" indent="0">
              <a:buNone/>
            </a:pP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9.	Keramiku </a:t>
            </a:r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Artūru Matoniu.</a:t>
            </a:r>
            <a:endParaRPr lang="lt-LT" sz="2000" dirty="0">
              <a:solidFill>
                <a:schemeClr val="tx1"/>
              </a:solidFill>
              <a:latin typeface="Aistika" panose="02020603050405020304" pitchFamily="18" charset="0"/>
            </a:endParaRPr>
          </a:p>
          <a:p>
            <a:pPr marL="0" indent="0">
              <a:buNone/>
            </a:pPr>
            <a:r>
              <a:rPr lang="lt-LT" sz="2000" dirty="0">
                <a:solidFill>
                  <a:schemeClr val="tx1"/>
                </a:solidFill>
                <a:latin typeface="Aistika" panose="02020603050405020304" pitchFamily="18" charset="0"/>
              </a:rPr>
              <a:t>10.	Juostų pynėja Eugenija </a:t>
            </a:r>
            <a:r>
              <a:rPr lang="lt-LT" sz="2000" dirty="0" err="1" smtClean="0">
                <a:solidFill>
                  <a:schemeClr val="tx1"/>
                </a:solidFill>
                <a:latin typeface="Aistika" panose="02020603050405020304" pitchFamily="18" charset="0"/>
              </a:rPr>
              <a:t>Strazdiene</a:t>
            </a:r>
            <a:r>
              <a:rPr lang="lt-LT" sz="2000" dirty="0" smtClean="0">
                <a:solidFill>
                  <a:schemeClr val="tx1"/>
                </a:solidFill>
                <a:latin typeface="Aistika" panose="02020603050405020304" pitchFamily="18" charset="0"/>
              </a:rPr>
              <a:t>.</a:t>
            </a:r>
            <a:endParaRPr lang="lt-LT" sz="2000" dirty="0">
              <a:solidFill>
                <a:schemeClr val="tx1"/>
              </a:solidFill>
              <a:latin typeface="Aistika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92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nabždesys">
  <a:themeElements>
    <a:clrScheme name="Šnabždesy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nabždesy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nabždesy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</TotalTime>
  <Words>248</Words>
  <Application>Microsoft Office PowerPoint</Application>
  <PresentationFormat>Plačiaekranė</PresentationFormat>
  <Paragraphs>69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9" baseType="lpstr">
      <vt:lpstr>SimSun</vt:lpstr>
      <vt:lpstr>Aistika</vt:lpstr>
      <vt:lpstr>Arial</vt:lpstr>
      <vt:lpstr>Century Gothic</vt:lpstr>
      <vt:lpstr>Mangal</vt:lpstr>
      <vt:lpstr>Times New Roman</vt:lpstr>
      <vt:lpstr>Wingdings 3</vt:lpstr>
      <vt:lpstr>Šnabždesys</vt:lpstr>
      <vt:lpstr>VŠĮ Dargužių amatų centro vadovo 2015 metų VEIKLOS ATASKAITA </vt:lpstr>
      <vt:lpstr>Įstaigos pristatymas</vt:lpstr>
      <vt:lpstr>„PowerPoint“ pateiktis</vt:lpstr>
      <vt:lpstr>Finansavimas ir jo šaltiniai</vt:lpstr>
      <vt:lpstr>Nuomojamas turtas</vt:lpstr>
      <vt:lpstr>Dargužių amatų centro tikslai </vt:lpstr>
      <vt:lpstr>VŠĮ Dargužių amatų centro veikla ir rezultatai</vt:lpstr>
      <vt:lpstr>Veikla ir pajamų augimas atsispindi diagramoje </vt:lpstr>
      <vt:lpstr>Bendradarbiavimas</vt:lpstr>
      <vt:lpstr>Dargužių amatų centro skrajutės</vt:lpstr>
      <vt:lpstr>Ačiū už dėmesį!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VŠĮ Dargužių amatų centro vadovo 2015 metų VEIKLOS ATASKAITA</dc:title>
  <dc:creator>Meida Baublytė</dc:creator>
  <cp:lastModifiedBy>Meida Baublytė</cp:lastModifiedBy>
  <cp:revision>14</cp:revision>
  <dcterms:created xsi:type="dcterms:W3CDTF">2016-02-19T14:42:17Z</dcterms:created>
  <dcterms:modified xsi:type="dcterms:W3CDTF">2016-02-20T18:41:07Z</dcterms:modified>
</cp:coreProperties>
</file>